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374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1" r:id="rId17"/>
    <p:sldId id="299" r:id="rId18"/>
    <p:sldId id="300" r:id="rId19"/>
    <p:sldId id="303" r:id="rId20"/>
    <p:sldId id="304" r:id="rId21"/>
    <p:sldId id="305" r:id="rId22"/>
    <p:sldId id="306" r:id="rId23"/>
    <p:sldId id="308" r:id="rId24"/>
    <p:sldId id="307" r:id="rId25"/>
    <p:sldId id="309" r:id="rId26"/>
    <p:sldId id="310" r:id="rId27"/>
    <p:sldId id="311" r:id="rId28"/>
    <p:sldId id="324" r:id="rId29"/>
    <p:sldId id="41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54"/>
    <p:restoredTop sz="83129"/>
  </p:normalViewPr>
  <p:slideViewPr>
    <p:cSldViewPr snapToGrid="0">
      <p:cViewPr varScale="1">
        <p:scale>
          <a:sx n="105" d="100"/>
          <a:sy n="105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2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hexed.it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xed.i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Working with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81DE-9D9B-114E-9474-ABAA63F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2745-9C62-054D-BC13-8EC1AFA5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of </a:t>
            </a:r>
            <a:r>
              <a:rPr lang="en-US" b="1" dirty="0"/>
              <a:t>bits</a:t>
            </a:r>
            <a:r>
              <a:rPr lang="en-US" dirty="0"/>
              <a:t>, organized into </a:t>
            </a:r>
            <a:r>
              <a:rPr lang="en-US" b="1" dirty="0"/>
              <a:t>bytes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represent text, images, music, movies, programs, applications, list of files (folders)… but underneath, they’re all the same: 0s and 1s</a:t>
            </a:r>
          </a:p>
          <a:p>
            <a:r>
              <a:rPr lang="en-US" dirty="0"/>
              <a:t>We’ll start by playing with text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D7EC-B477-4F4B-9895-16D7BCE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841" y="2319563"/>
            <a:ext cx="4168321" cy="1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77A-674D-AD42-922F-1A19CA65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looking inside a text file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0FB52474-40BE-664C-9E1D-93EA6EEB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0401" y="781878"/>
            <a:ext cx="8848932" cy="5638800"/>
          </a:xfrm>
        </p:spPr>
      </p:pic>
    </p:spTree>
    <p:extLst>
      <p:ext uri="{BB962C8B-B14F-4D97-AF65-F5344CB8AC3E}">
        <p14:creationId xmlns:p14="http://schemas.microsoft.com/office/powerpoint/2010/main" val="60081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C92F1C-227B-4A49-98EF-E907D69AA3A2}"/>
              </a:ext>
            </a:extLst>
          </p:cNvPr>
          <p:cNvGrpSpPr/>
          <p:nvPr/>
        </p:nvGrpSpPr>
        <p:grpSpPr>
          <a:xfrm>
            <a:off x="4305156" y="1885600"/>
            <a:ext cx="6443423" cy="3983802"/>
            <a:chOff x="1350289" y="2481948"/>
            <a:chExt cx="6443423" cy="3983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08696C-6E4B-DF4F-98EB-322DB5D5E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8B886-9446-E44C-8A19-8515E5D80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94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4577-7272-CB4C-B5BB-7D7BAE30E696}"/>
              </a:ext>
            </a:extLst>
          </p:cNvPr>
          <p:cNvGrpSpPr/>
          <p:nvPr/>
        </p:nvGrpSpPr>
        <p:grpSpPr>
          <a:xfrm>
            <a:off x="4156438" y="1885601"/>
            <a:ext cx="6443423" cy="3983802"/>
            <a:chOff x="1350289" y="2481948"/>
            <a:chExt cx="6443423" cy="39838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30DF7B-2404-514F-82B7-C709AD7D7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39B3E-673C-A646-9E5E-3921B093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6144" y="2974507"/>
            <a:ext cx="383504" cy="3153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7707914" y="2328176"/>
            <a:ext cx="2007831" cy="1401555"/>
            <a:chOff x="2202577" y="3567376"/>
            <a:chExt cx="2007831" cy="1401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02274" y="3567376"/>
              <a:ext cx="1608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READ-MODE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9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E1ADBFA-C5D3-7A43-B5A6-7D50656A1C3F}"/>
              </a:ext>
            </a:extLst>
          </p:cNvPr>
          <p:cNvGrpSpPr/>
          <p:nvPr/>
        </p:nvGrpSpPr>
        <p:grpSpPr>
          <a:xfrm>
            <a:off x="4365159" y="2010090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CB61A3-25ED-2746-B58B-0E343F5E7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A64702-E48F-F049-8F73-666419574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2998" y="3163331"/>
            <a:ext cx="2251742" cy="233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225976" y="2351933"/>
            <a:ext cx="2754463" cy="1512175"/>
            <a:chOff x="2202577" y="3456756"/>
            <a:chExt cx="2754463" cy="15121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17937" y="3456756"/>
              <a:ext cx="2339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with email or texts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opening != reading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6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6E75B9-8C76-B64C-8BA6-BB99987E380F}"/>
              </a:ext>
            </a:extLst>
          </p:cNvPr>
          <p:cNvGrpSpPr/>
          <p:nvPr/>
        </p:nvGrpSpPr>
        <p:grpSpPr>
          <a:xfrm>
            <a:off x="4504307" y="200094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E35FCE-1D89-6D4A-8EEA-4EFAB3E5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FB653-869F-8840-80BF-554952C2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2147" y="3849774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939747" y="3429652"/>
            <a:ext cx="3040146" cy="1834014"/>
            <a:chOff x="2202577" y="3708256"/>
            <a:chExt cx="3040146" cy="1834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592639" y="4618940"/>
              <a:ext cx="26500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string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39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53C87D-5041-3545-961D-F144C9021A74}"/>
              </a:ext>
            </a:extLst>
          </p:cNvPr>
          <p:cNvGrpSpPr/>
          <p:nvPr/>
        </p:nvGrpSpPr>
        <p:grpSpPr>
          <a:xfrm>
            <a:off x="4335340" y="2000946"/>
            <a:ext cx="6443423" cy="3983802"/>
            <a:chOff x="1350289" y="2481948"/>
            <a:chExt cx="6443423" cy="39838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0742C-B7C2-EA44-AD78-BAE3F26B8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8C8C85-E38C-9C4E-B823-C2643C06D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180" y="3858918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770781" y="3429652"/>
            <a:ext cx="3344013" cy="1572750"/>
            <a:chOff x="2202577" y="3708256"/>
            <a:chExt cx="3344013" cy="15727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386750" y="4357676"/>
              <a:ext cx="31598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also has a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list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strings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5448D-827A-474F-8A9D-4948AB9449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9220" y="3890004"/>
            <a:ext cx="1719072" cy="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3CB39-18DA-9F41-BE84-5DC16BAEA18D}"/>
              </a:ext>
            </a:extLst>
          </p:cNvPr>
          <p:cNvGrpSpPr/>
          <p:nvPr/>
        </p:nvGrpSpPr>
        <p:grpSpPr>
          <a:xfrm>
            <a:off x="4573882" y="1840306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471E45-2E32-0F45-BFBA-972A2676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CDDFAD-73E6-B74C-A76E-27CC18560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7695" y="4690586"/>
            <a:ext cx="1302488" cy="2179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6152882" y="4387998"/>
            <a:ext cx="4439740" cy="1605894"/>
            <a:chOff x="1263841" y="4827242"/>
            <a:chExt cx="4439740" cy="16058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1604382" y="5786805"/>
              <a:ext cx="4099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file, remember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flipH="1" flipV="1">
              <a:off x="1263841" y="482724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73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reading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.read()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.</a:t>
            </a:r>
            <a:r>
              <a:rPr lang="en-US" b="1" dirty="0" err="1">
                <a:latin typeface="Courier" pitchFamily="2" charset="0"/>
              </a:rPr>
              <a:t>readlines</a:t>
            </a:r>
            <a:r>
              <a:rPr lang="en-US" b="1" dirty="0">
                <a:latin typeface="Courier" pitchFamily="2" charset="0"/>
              </a:rPr>
              <a:t>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All three steps, always in that order</a:t>
            </a:r>
          </a:p>
          <a:p>
            <a:r>
              <a:rPr lang="en-US" dirty="0"/>
              <a:t>If you want to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 a file multiple times, you have to repeat the whole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7061" y="3775454"/>
            <a:ext cx="4041322" cy="13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5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F7DC7-F658-A846-BB09-303D9A4DF4E9}"/>
              </a:ext>
            </a:extLst>
          </p:cNvPr>
          <p:cNvGrpSpPr/>
          <p:nvPr/>
        </p:nvGrpSpPr>
        <p:grpSpPr>
          <a:xfrm>
            <a:off x="4428168" y="1774239"/>
            <a:ext cx="6197399" cy="3950781"/>
            <a:chOff x="1473301" y="2481944"/>
            <a:chExt cx="6197399" cy="3950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E4B8DE-6BCE-7D44-BC84-1B2E3350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04201C-4E22-DE40-A5B1-38865EBCC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70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a file</a:t>
            </a:r>
          </a:p>
          <a:p>
            <a:r>
              <a:rPr lang="en-US" sz="2400" dirty="0"/>
              <a:t>Read data in </a:t>
            </a:r>
          </a:p>
          <a:p>
            <a:r>
              <a:rPr lang="en-US" sz="2400" dirty="0"/>
              <a:t>Writing data out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142727-52F3-9D4D-B931-36ABEB5742C9}"/>
              </a:ext>
            </a:extLst>
          </p:cNvPr>
          <p:cNvGrpSpPr/>
          <p:nvPr/>
        </p:nvGrpSpPr>
        <p:grpSpPr>
          <a:xfrm>
            <a:off x="4617380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CC4492-767F-CF46-BDE4-6FAC61BB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4FAA8-8D97-7742-B38E-39F533BA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9164" y="3195015"/>
            <a:ext cx="2400301" cy="3013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38EBD-0348-7544-B0FC-6FBF951419BB}"/>
              </a:ext>
            </a:extLst>
          </p:cNvPr>
          <p:cNvGrpSpPr/>
          <p:nvPr/>
        </p:nvGrpSpPr>
        <p:grpSpPr>
          <a:xfrm>
            <a:off x="6355184" y="2332287"/>
            <a:ext cx="3038618" cy="1564845"/>
            <a:chOff x="2202577" y="3404086"/>
            <a:chExt cx="3038618" cy="1564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F8BDE-210A-D441-AC58-E721E6DBC549}"/>
                </a:ext>
              </a:extLst>
            </p:cNvPr>
            <p:cNvSpPr txBox="1"/>
            <p:nvPr/>
          </p:nvSpPr>
          <p:spPr>
            <a:xfrm>
              <a:off x="2453252" y="3404086"/>
              <a:ext cx="2787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exactly the same function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.open()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file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011B36-DE51-C544-8266-20A7F804DFCB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131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6A9A4F-1284-8C46-9ABC-DC569D34BAE6}"/>
              </a:ext>
            </a:extLst>
          </p:cNvPr>
          <p:cNvGrpSpPr/>
          <p:nvPr/>
        </p:nvGrpSpPr>
        <p:grpSpPr>
          <a:xfrm>
            <a:off x="4458354" y="2043111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F67F9-9845-2C4B-A29B-8D76A4EA3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7E3EE9-C635-8945-ACDF-7649B14ED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978" y="3195015"/>
            <a:ext cx="367175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131746" y="2485689"/>
            <a:ext cx="2052716" cy="1401555"/>
            <a:chOff x="2202577" y="3567376"/>
            <a:chExt cx="205271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557392" y="3567376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“w”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75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D2ED46-B2AE-594F-8113-32F28790C780}"/>
              </a:ext>
            </a:extLst>
          </p:cNvPr>
          <p:cNvGrpSpPr/>
          <p:nvPr/>
        </p:nvGrpSpPr>
        <p:grpSpPr>
          <a:xfrm>
            <a:off x="4706832" y="2043111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2BA694-C0C9-864B-8DE8-62186788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23B86-2DBC-7746-BA2C-74BC9CA6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543" y="4188412"/>
            <a:ext cx="1746607" cy="2245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073654-149E-9143-A0B8-3A27D93652BD}"/>
              </a:ext>
            </a:extLst>
          </p:cNvPr>
          <p:cNvGrpSpPr/>
          <p:nvPr/>
        </p:nvGrpSpPr>
        <p:grpSpPr>
          <a:xfrm>
            <a:off x="6837958" y="3470070"/>
            <a:ext cx="3522346" cy="1641672"/>
            <a:chOff x="2119246" y="3428914"/>
            <a:chExt cx="3522346" cy="16416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C9872-1FD0-5944-AD18-C18D72C5400A}"/>
                </a:ext>
              </a:extLst>
            </p:cNvPr>
            <p:cNvSpPr txBox="1"/>
            <p:nvPr/>
          </p:nvSpPr>
          <p:spPr>
            <a:xfrm>
              <a:off x="2853648" y="4147256"/>
              <a:ext cx="27879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takes in a string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B78EE5BC-023F-7640-B620-D9A2F2B49C6D}"/>
                </a:ext>
              </a:extLst>
            </p:cNvPr>
            <p:cNvSpPr/>
            <p:nvPr/>
          </p:nvSpPr>
          <p:spPr>
            <a:xfrm rot="19138767" flipH="1" flipV="1">
              <a:off x="2119246" y="34289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1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60731D-1CCE-F944-8450-019CCF762EE6}"/>
              </a:ext>
            </a:extLst>
          </p:cNvPr>
          <p:cNvGrpSpPr/>
          <p:nvPr/>
        </p:nvGrpSpPr>
        <p:grpSpPr>
          <a:xfrm>
            <a:off x="4756526" y="194523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FC208D-CD36-1947-839A-279901B5E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CF258-2E91-EF48-BA86-9C1F5E0B7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1144" y="4770894"/>
            <a:ext cx="1360982" cy="2911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706C80-0CBE-AC4C-AEDE-E63E575583CA}"/>
              </a:ext>
            </a:extLst>
          </p:cNvPr>
          <p:cNvGrpSpPr/>
          <p:nvPr/>
        </p:nvGrpSpPr>
        <p:grpSpPr>
          <a:xfrm>
            <a:off x="6522314" y="4592200"/>
            <a:ext cx="4431610" cy="1542297"/>
            <a:chOff x="1655937" y="4926514"/>
            <a:chExt cx="4431610" cy="15422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1F0C1-CDE8-8745-8E5E-9BC74DFC7572}"/>
                </a:ext>
              </a:extLst>
            </p:cNvPr>
            <p:cNvSpPr txBox="1"/>
            <p:nvPr/>
          </p:nvSpPr>
          <p:spPr>
            <a:xfrm>
              <a:off x="1876137" y="5822480"/>
              <a:ext cx="421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before, 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 file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remember 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7FA0031B-FE30-FF48-9DE7-65E216B02ACE}"/>
                </a:ext>
              </a:extLst>
            </p:cNvPr>
            <p:cNvSpPr/>
            <p:nvPr/>
          </p:nvSpPr>
          <p:spPr>
            <a:xfrm rot="667459" flipH="1" flipV="1">
              <a:off x="1655937" y="49265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00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02E68-94E2-BA4D-BDDA-FE98C299E1F9}"/>
              </a:ext>
            </a:extLst>
          </p:cNvPr>
          <p:cNvGrpSpPr/>
          <p:nvPr/>
        </p:nvGrpSpPr>
        <p:grpSpPr>
          <a:xfrm>
            <a:off x="4686954" y="1925353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8DCBEF-C760-3244-9889-21CEC7578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3C9BD0-D650-F149-8178-61AC34C86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8754" y="3077257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364300" y="2367931"/>
            <a:ext cx="3004836" cy="1401555"/>
            <a:chOff x="1549435" y="3567376"/>
            <a:chExt cx="300483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1997161" y="3567376"/>
              <a:ext cx="2557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doesn’t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create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90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01DD1-D9E8-D743-8B6A-077AD12D413A}"/>
              </a:ext>
            </a:extLst>
          </p:cNvPr>
          <p:cNvGrpSpPr/>
          <p:nvPr/>
        </p:nvGrpSpPr>
        <p:grpSpPr>
          <a:xfrm>
            <a:off x="4557746" y="1885598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48B552-B729-2948-B28A-0F2C46E07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47FC56-6345-FC46-AEDD-7CE2D8AAF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9546" y="3037502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7235093" y="2328176"/>
            <a:ext cx="2959953" cy="1401555"/>
            <a:chOff x="1549435" y="3567376"/>
            <a:chExt cx="2959953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042045" y="3567376"/>
              <a:ext cx="2467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overwrite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9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2DAB0-D7D5-9144-9AA1-B357E32681E5}"/>
              </a:ext>
            </a:extLst>
          </p:cNvPr>
          <p:cNvGrpSpPr/>
          <p:nvPr/>
        </p:nvGrpSpPr>
        <p:grpSpPr>
          <a:xfrm>
            <a:off x="4418598" y="2283162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173D36-8EED-834B-B89F-33D115050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46F1B5-D4AE-FC49-AFCF-2FFB8FF3E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0221" y="3372070"/>
            <a:ext cx="366376" cy="3643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8007283" y="1909308"/>
            <a:ext cx="2544287" cy="2217987"/>
            <a:chOff x="2117869" y="2750944"/>
            <a:chExt cx="2544287" cy="2217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117869" y="2750944"/>
              <a:ext cx="254428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to an existing file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instead of overwrite it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013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writing</a:t>
            </a:r>
            <a:r>
              <a:rPr lang="en-US" dirty="0"/>
              <a:t>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.write()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, you can </a:t>
            </a:r>
            <a:r>
              <a:rPr lang="en-US" b="1" dirty="0">
                <a:latin typeface="Courier" pitchFamily="2" charset="0"/>
              </a:rPr>
              <a:t>.write()</a:t>
            </a:r>
            <a:r>
              <a:rPr lang="en-US" dirty="0"/>
              <a:t> to an </a:t>
            </a:r>
            <a:r>
              <a:rPr lang="en-US" b="1" dirty="0">
                <a:latin typeface="Courier" pitchFamily="2" charset="0"/>
              </a:rPr>
              <a:t>.open()</a:t>
            </a:r>
            <a:r>
              <a:rPr lang="en-US" dirty="0"/>
              <a:t> file as many times as you want (appending each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want a new line, you have to add it yourself! (</a:t>
            </a:r>
            <a:r>
              <a:rPr lang="en-US" b="1" dirty="0">
                <a:latin typeface="Courier" pitchFamily="2" charset="0"/>
              </a:rPr>
              <a:t>\n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789" y="3110946"/>
            <a:ext cx="4337866" cy="1453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3FF29-E95E-D946-AF61-0DE57E55AF96}"/>
              </a:ext>
            </a:extLst>
          </p:cNvPr>
          <p:cNvSpPr/>
          <p:nvPr/>
        </p:nvSpPr>
        <p:spPr>
          <a:xfrm>
            <a:off x="8195288" y="3837566"/>
            <a:ext cx="277585" cy="35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6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AB4B-A1C7-564A-B7C0-5EE97DB8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read and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E3AA-2F81-384B-8A5E-1E9B539DE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297" y="207264"/>
            <a:ext cx="8586938" cy="57774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Write a program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reads the file </a:t>
            </a:r>
            <a:r>
              <a:rPr lang="en-US" b="1" dirty="0" err="1">
                <a:latin typeface="Courier" pitchFamily="2" charset="0"/>
              </a:rPr>
              <a:t>horizontal.txt</a:t>
            </a:r>
            <a:r>
              <a:rPr lang="en-US" b="1" dirty="0">
                <a:latin typeface="Courier" pitchFamily="2" charset="0"/>
              </a:rPr>
              <a:t> </a:t>
            </a:r>
            <a:r>
              <a:rPr lang="en-US" dirty="0">
                <a:latin typeface="+mj-lt"/>
              </a:rPr>
              <a:t>(under Demos on the course website; you will need to download it and save it in the same folder as your .</a:t>
            </a:r>
            <a:r>
              <a:rPr lang="en-US" dirty="0" err="1">
                <a:latin typeface="+mj-lt"/>
              </a:rPr>
              <a:t>py</a:t>
            </a:r>
            <a:r>
              <a:rPr lang="en-US" dirty="0">
                <a:latin typeface="+mj-lt"/>
              </a:rPr>
              <a:t> file) 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breaks it into individual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writes the words to a new file </a:t>
            </a:r>
            <a:r>
              <a:rPr lang="en-US" b="1" dirty="0" err="1">
                <a:latin typeface="Courier" pitchFamily="2" charset="0"/>
              </a:rPr>
              <a:t>vertical.txt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+mj-lt"/>
                <a:cs typeface="Arial" panose="020B0604020202020204" pitchFamily="34" charset="0"/>
              </a:rPr>
              <a:t>each one on its own line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3D3E7E-86EE-2DB4-7651-803DBA110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" t="4229" r="1350"/>
          <a:stretch/>
        </p:blipFill>
        <p:spPr>
          <a:xfrm>
            <a:off x="3511297" y="4344657"/>
            <a:ext cx="8705088" cy="27607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0882D7-667B-E032-94C0-CAC984B5E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" t="15385"/>
          <a:stretch/>
        </p:blipFill>
        <p:spPr>
          <a:xfrm>
            <a:off x="3511297" y="2292096"/>
            <a:ext cx="9079025" cy="18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8198-C4E8-C941-82E3-D77FF64F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What did you come up with?</a:t>
            </a:r>
          </a:p>
        </p:txBody>
      </p:sp>
    </p:spTree>
    <p:extLst>
      <p:ext uri="{BB962C8B-B14F-4D97-AF65-F5344CB8AC3E}">
        <p14:creationId xmlns:p14="http://schemas.microsoft.com/office/powerpoint/2010/main" val="34296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791" y="377983"/>
            <a:ext cx="8123854" cy="6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6644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52954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74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7979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278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82282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7800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20049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435" y="986028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37120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b="1" dirty="0"/>
              <a:t>file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A6478-2F4E-4D41-984A-EBC7E734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2207" y="743488"/>
            <a:ext cx="9109793" cy="5660053"/>
          </a:xfrm>
        </p:spPr>
      </p:pic>
    </p:spTree>
    <p:extLst>
      <p:ext uri="{BB962C8B-B14F-4D97-AF65-F5344CB8AC3E}">
        <p14:creationId xmlns:p14="http://schemas.microsoft.com/office/powerpoint/2010/main" val="182958142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901</TotalTime>
  <Words>809</Words>
  <Application>Microsoft Macintosh PowerPoint</Application>
  <PresentationFormat>Widescreen</PresentationFormat>
  <Paragraphs>113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Corbel</vt:lpstr>
      <vt:lpstr>Courier</vt:lpstr>
      <vt:lpstr>Wingdings 2</vt:lpstr>
      <vt:lpstr>Frame</vt:lpstr>
      <vt:lpstr>Intro to Coding with Python– Working with Files</vt:lpstr>
      <vt:lpstr>Plan for Today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What is a file?</vt:lpstr>
      <vt:lpstr>Working with files</vt:lpstr>
      <vt:lpstr>Demo: looking inside a text file</vt:lpstr>
      <vt:lpstr>Reading a text file</vt:lpstr>
      <vt:lpstr>Reading a text file</vt:lpstr>
      <vt:lpstr>Reading a text file</vt:lpstr>
      <vt:lpstr>Reading a text file</vt:lpstr>
      <vt:lpstr>Reading a text file</vt:lpstr>
      <vt:lpstr>Reading a text file</vt:lpstr>
      <vt:lpstr>Key points for reading files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Key points for writing to files</vt:lpstr>
      <vt:lpstr>15-minute exercise: read and write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50</cp:revision>
  <dcterms:created xsi:type="dcterms:W3CDTF">2023-08-03T18:49:17Z</dcterms:created>
  <dcterms:modified xsi:type="dcterms:W3CDTF">2024-04-08T15:02:03Z</dcterms:modified>
</cp:coreProperties>
</file>